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Lst>
  <p:notesMasterIdLst>
    <p:notesMasterId r:id="rId15"/>
  </p:notesMasterIdLst>
  <p:handoutMasterIdLst>
    <p:handoutMasterId r:id="rId16"/>
  </p:handoutMasterIdLst>
  <p:sldIdLst>
    <p:sldId id="1173" r:id="rId3"/>
    <p:sldId id="1218" r:id="rId4"/>
    <p:sldId id="1219" r:id="rId5"/>
    <p:sldId id="1214" r:id="rId6"/>
    <p:sldId id="1225" r:id="rId7"/>
    <p:sldId id="1220" r:id="rId8"/>
    <p:sldId id="1221" r:id="rId9"/>
    <p:sldId id="1222" r:id="rId10"/>
    <p:sldId id="1223" r:id="rId11"/>
    <p:sldId id="1224" r:id="rId12"/>
    <p:sldId id="1226" r:id="rId13"/>
    <p:sldId id="1166" r:id="rId14"/>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218"/>
            <p14:sldId id="1219"/>
            <p14:sldId id="1214"/>
            <p14:sldId id="1225"/>
            <p14:sldId id="1220"/>
            <p14:sldId id="1221"/>
            <p14:sldId id="1222"/>
            <p14:sldId id="1223"/>
            <p14:sldId id="1224"/>
            <p14:sldId id="1226"/>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p:scale>
          <a:sx n="75" d="100"/>
          <a:sy n="75" d="100"/>
        </p:scale>
        <p:origin x="747" y="609"/>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100" d="100"/>
        <a:sy n="100" d="100"/>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4/23/2015</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4/23/2015</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smtClean="0"/>
              <a:t>Speaker Name</a:t>
            </a:r>
          </a:p>
          <a:p>
            <a:pPr lvl="0"/>
            <a:r>
              <a:rPr lang="en-US" dirty="0" smtClean="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smtClean="0"/>
              <a:t>Presentation title</a:t>
            </a:r>
            <a:endParaRPr lang="en-US" dirty="0"/>
          </a:p>
        </p:txBody>
      </p:sp>
    </p:spTree>
    <p:extLst>
      <p:ext uri="{BB962C8B-B14F-4D97-AF65-F5344CB8AC3E}">
        <p14:creationId xmlns:p14="http://schemas.microsoft.com/office/powerpoint/2010/main" val="326296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5060416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4059817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269263" y="217136"/>
            <a:ext cx="8600807" cy="674749"/>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8732795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301363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smtClean="0"/>
              <a:t>Click to edit Master text styles</a:t>
            </a:r>
          </a:p>
          <a:p>
            <a:pPr lvl="1"/>
            <a:r>
              <a:rPr lang="en-US" dirty="0" smtClean="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smtClean="0"/>
              <a:t>Section title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699" y="3446456"/>
            <a:ext cx="1928109" cy="1445213"/>
          </a:xfrm>
          <a:prstGeom prst="rect">
            <a:avLst/>
          </a:prstGeom>
        </p:spPr>
      </p:pic>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smtClean="0"/>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smtClean="0"/>
              <a:t>Click to edit Master title style</a:t>
            </a:r>
            <a:endParaRPr lang="en-US" dirty="0"/>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smtClean="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smtClean="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smtClean="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smtClean="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smtClean="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Lst>
  <p:transition>
    <p:fade/>
  </p:transition>
  <p:timing>
    <p:tnLst>
      <p:par>
        <p:cTn id="1" dur="indefinite" restart="never" nodeType="tmRoot"/>
      </p:par>
    </p:tnLst>
  </p:timing>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alex.krakovetskiy@devrai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onor.ua/dev/documentation" TargetMode="External"/><Relationship Id="rId2" Type="http://schemas.openxmlformats.org/officeDocument/2006/relationships/hyperlink" Target="http://donor.ua/" TargetMode="External"/><Relationship Id="rId1" Type="http://schemas.openxmlformats.org/officeDocument/2006/relationships/slideLayout" Target="../slideLayouts/slideLayout12.xml"/><Relationship Id="rId4" Type="http://schemas.openxmlformats.org/officeDocument/2006/relationships/hyperlink" Target="http://donor.ua/statistic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hyperlink" Target="http://www.iicd.org/projects/zambia-znbts" TargetMode="External"/><Relationship Id="rId3" Type="http://schemas.openxmlformats.org/officeDocument/2006/relationships/hyperlink" Target="http://molodost.in.ua/onko/donorstvo/" TargetMode="External"/><Relationship Id="rId7" Type="http://schemas.openxmlformats.org/officeDocument/2006/relationships/hyperlink" Target="https://donorsearch.org/" TargetMode="External"/><Relationship Id="rId2" Type="http://schemas.openxmlformats.org/officeDocument/2006/relationships/hyperlink" Target="http://donor.org.ua/" TargetMode="External"/><Relationship Id="rId1" Type="http://schemas.openxmlformats.org/officeDocument/2006/relationships/slideLayout" Target="../slideLayouts/slideLayout12.xml"/><Relationship Id="rId6" Type="http://schemas.openxmlformats.org/officeDocument/2006/relationships/hyperlink" Target="http://www.yadonor.ru/" TargetMode="External"/><Relationship Id="rId11" Type="http://schemas.openxmlformats.org/officeDocument/2006/relationships/hyperlink" Target="http://donor.mts.ua/ua" TargetMode="External"/><Relationship Id="rId5" Type="http://schemas.openxmlformats.org/officeDocument/2006/relationships/hyperlink" Target="http://www.podari-zhizn.ru/" TargetMode="External"/><Relationship Id="rId10" Type="http://schemas.openxmlformats.org/officeDocument/2006/relationships/hyperlink" Target="http://www.medicalexpo.com/prod/haemonetics/management-software-medical-blood-transfusion-center-78504-520950.html" TargetMode="External"/><Relationship Id="rId4" Type="http://schemas.openxmlformats.org/officeDocument/2006/relationships/hyperlink" Target="http://vk.com/donors_in_kyiv" TargetMode="External"/><Relationship Id="rId9" Type="http://schemas.openxmlformats.org/officeDocument/2006/relationships/hyperlink" Target="http://tsu.trp.nic.in/blood/don_search.as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979705"/>
            <a:ext cx="4299839" cy="672414"/>
          </a:xfrm>
        </p:spPr>
        <p:txBody>
          <a:bodyPr/>
          <a:lstStyle/>
          <a:p>
            <a:r>
              <a:rPr lang="ru-RU" b="1" dirty="0" err="1" smtClean="0"/>
              <a:t>Краковецкий</a:t>
            </a:r>
            <a:r>
              <a:rPr lang="ru-RU" b="1" dirty="0" smtClean="0"/>
              <a:t> Александр</a:t>
            </a:r>
            <a:endParaRPr lang="en-US" b="1" dirty="0" smtClean="0"/>
          </a:p>
          <a:p>
            <a:r>
              <a:rPr lang="en-US" dirty="0" smtClean="0"/>
              <a:t>CEO, DevRain </a:t>
            </a:r>
            <a:r>
              <a:rPr lang="en-US" dirty="0" smtClean="0"/>
              <a:t>Solutions</a:t>
            </a:r>
            <a:endParaRPr lang="en-US" dirty="0" smtClean="0"/>
          </a:p>
          <a:p>
            <a:r>
              <a:rPr lang="en-US" dirty="0" smtClean="0">
                <a:hlinkClick r:id="rId2"/>
              </a:rPr>
              <a:t>alex.krakovetskiy@devrain.com</a:t>
            </a:r>
            <a:endParaRPr lang="ru-RU" dirty="0" smtClean="0"/>
          </a:p>
          <a:p>
            <a:endParaRPr lang="ru-RU" dirty="0" smtClean="0"/>
          </a:p>
        </p:txBody>
      </p:sp>
      <p:sp>
        <p:nvSpPr>
          <p:cNvPr id="3" name="Title 2"/>
          <p:cNvSpPr>
            <a:spLocks noGrp="1"/>
          </p:cNvSpPr>
          <p:nvPr>
            <p:ph type="title"/>
          </p:nvPr>
        </p:nvSpPr>
        <p:spPr>
          <a:xfrm>
            <a:off x="251942" y="2261899"/>
            <a:ext cx="8194226" cy="1359775"/>
          </a:xfrm>
        </p:spPr>
        <p:txBody>
          <a:bodyPr/>
          <a:lstStyle/>
          <a:p>
            <a:r>
              <a:rPr lang="uk-UA" sz="6600" dirty="0" smtClean="0"/>
              <a:t>Донор</a:t>
            </a:r>
            <a:r>
              <a:rPr lang="en-US" sz="6600" dirty="0" smtClean="0"/>
              <a:t>UA</a:t>
            </a:r>
            <a:br>
              <a:rPr lang="en-US" sz="6600" dirty="0" smtClean="0"/>
            </a:br>
            <a:r>
              <a:rPr lang="ru-RU" sz="3600" dirty="0" smtClean="0"/>
              <a:t>Всеукраинский реестр доноров Украины</a:t>
            </a:r>
            <a:endParaRPr lang="en-US" sz="6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 y="0"/>
            <a:ext cx="9144000" cy="1959429"/>
          </a:xfrm>
          <a:prstGeom prst="rect">
            <a:avLst/>
          </a:prstGeom>
        </p:spPr>
      </p:pic>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41601" cy="3976786"/>
          </a:xfrm>
        </p:spPr>
        <p:txBody>
          <a:bodyPr/>
          <a:lstStyle/>
          <a:p>
            <a:pPr marL="457200" indent="-457200">
              <a:buFont typeface="+mj-lt"/>
              <a:buAutoNum type="arabicPeriod"/>
            </a:pPr>
            <a:r>
              <a:rPr lang="ru-RU" sz="2400" dirty="0"/>
              <a:t>База </a:t>
            </a:r>
            <a:r>
              <a:rPr lang="ru-RU" sz="2400" dirty="0" smtClean="0"/>
              <a:t>доноров (больше 2000).</a:t>
            </a:r>
            <a:endParaRPr lang="ru-RU" sz="2400" dirty="0"/>
          </a:p>
          <a:p>
            <a:pPr marL="457200" indent="-457200">
              <a:buFont typeface="+mj-lt"/>
              <a:buAutoNum type="arabicPeriod"/>
            </a:pPr>
            <a:r>
              <a:rPr lang="ru-RU" sz="2400" dirty="0"/>
              <a:t>Веб-сайт </a:t>
            </a:r>
            <a:r>
              <a:rPr lang="en-US" sz="2400" dirty="0">
                <a:hlinkClick r:id="rId2"/>
              </a:rPr>
              <a:t>http://</a:t>
            </a:r>
            <a:r>
              <a:rPr lang="en-US" sz="2400" dirty="0" smtClean="0">
                <a:hlinkClick r:id="rId2"/>
              </a:rPr>
              <a:t>donor.ua</a:t>
            </a:r>
            <a:r>
              <a:rPr lang="ru-RU" sz="2400" dirty="0" smtClean="0"/>
              <a:t> </a:t>
            </a:r>
            <a:r>
              <a:rPr lang="en-US" sz="2400" dirty="0" smtClean="0"/>
              <a:t> </a:t>
            </a:r>
            <a:endParaRPr lang="en-US" sz="2400" dirty="0"/>
          </a:p>
          <a:p>
            <a:pPr marL="457200" indent="-457200">
              <a:buFont typeface="+mj-lt"/>
              <a:buAutoNum type="arabicPeriod"/>
            </a:pPr>
            <a:r>
              <a:rPr lang="en-US" sz="2400" dirty="0"/>
              <a:t>API </a:t>
            </a:r>
            <a:r>
              <a:rPr lang="en-US" sz="2400" dirty="0">
                <a:hlinkClick r:id="rId3"/>
              </a:rPr>
              <a:t>http://</a:t>
            </a:r>
            <a:r>
              <a:rPr lang="en-US" sz="2400" dirty="0" smtClean="0">
                <a:hlinkClick r:id="rId3"/>
              </a:rPr>
              <a:t>donor.ua/dev/documentation</a:t>
            </a:r>
            <a:r>
              <a:rPr lang="ru-RU" sz="2400" dirty="0" smtClean="0"/>
              <a:t> </a:t>
            </a:r>
            <a:r>
              <a:rPr lang="en-US" sz="2400" dirty="0" smtClean="0"/>
              <a:t> </a:t>
            </a:r>
            <a:endParaRPr lang="en-US" sz="2400" dirty="0"/>
          </a:p>
          <a:p>
            <a:pPr marL="457200" indent="-457200">
              <a:buFont typeface="+mj-lt"/>
              <a:buAutoNum type="arabicPeriod"/>
            </a:pPr>
            <a:r>
              <a:rPr lang="ru-RU" sz="2400" dirty="0"/>
              <a:t>Статистика </a:t>
            </a:r>
            <a:r>
              <a:rPr lang="en-US" sz="2400" dirty="0">
                <a:hlinkClick r:id="rId4"/>
              </a:rPr>
              <a:t>http://</a:t>
            </a:r>
            <a:r>
              <a:rPr lang="en-US" sz="2400" dirty="0" smtClean="0">
                <a:hlinkClick r:id="rId4"/>
              </a:rPr>
              <a:t>donor.ua/statistics</a:t>
            </a:r>
            <a:r>
              <a:rPr lang="ru-RU" sz="2400" dirty="0" smtClean="0"/>
              <a:t> </a:t>
            </a:r>
            <a:r>
              <a:rPr lang="en-US" sz="2400" dirty="0" smtClean="0"/>
              <a:t> </a:t>
            </a:r>
          </a:p>
          <a:p>
            <a:pPr marL="457200" indent="-457200">
              <a:buFont typeface="+mj-lt"/>
              <a:buAutoNum type="arabicPeriod"/>
            </a:pPr>
            <a:r>
              <a:rPr lang="ru-RU" sz="2400" dirty="0" smtClean="0">
                <a:solidFill>
                  <a:schemeClr val="bg1">
                    <a:lumMod val="65000"/>
                  </a:schemeClr>
                </a:solidFill>
              </a:rPr>
              <a:t>Система уведомлений и отслеживания конверсии – </a:t>
            </a:r>
            <a:r>
              <a:rPr lang="en-US" sz="2400" dirty="0" smtClean="0">
                <a:solidFill>
                  <a:schemeClr val="bg1">
                    <a:lumMod val="65000"/>
                  </a:schemeClr>
                </a:solidFill>
              </a:rPr>
              <a:t>Q2 2015.</a:t>
            </a:r>
            <a:endParaRPr lang="en-US" sz="2400" dirty="0">
              <a:solidFill>
                <a:schemeClr val="bg1">
                  <a:lumMod val="65000"/>
                </a:schemeClr>
              </a:solidFill>
            </a:endParaRPr>
          </a:p>
          <a:p>
            <a:pPr marL="457200" indent="-457200">
              <a:buFont typeface="+mj-lt"/>
              <a:buAutoNum type="arabicPeriod"/>
            </a:pPr>
            <a:r>
              <a:rPr lang="ru-RU" sz="2400" dirty="0" smtClean="0">
                <a:solidFill>
                  <a:schemeClr val="bg1">
                    <a:lumMod val="65000"/>
                  </a:schemeClr>
                </a:solidFill>
              </a:rPr>
              <a:t>Мобильные приложения </a:t>
            </a:r>
            <a:r>
              <a:rPr lang="ru-RU" sz="2400" dirty="0">
                <a:solidFill>
                  <a:schemeClr val="bg1">
                    <a:lumMod val="65000"/>
                  </a:schemeClr>
                </a:solidFill>
              </a:rPr>
              <a:t>(</a:t>
            </a:r>
            <a:r>
              <a:rPr lang="en-US" sz="2400" dirty="0">
                <a:solidFill>
                  <a:schemeClr val="bg1">
                    <a:lumMod val="65000"/>
                  </a:schemeClr>
                </a:solidFill>
              </a:rPr>
              <a:t>iOS/Android/Windows Phone/Windows 8</a:t>
            </a:r>
            <a:r>
              <a:rPr lang="en-US" sz="2400" dirty="0" smtClean="0">
                <a:solidFill>
                  <a:schemeClr val="bg1">
                    <a:lumMod val="65000"/>
                  </a:schemeClr>
                </a:solidFill>
              </a:rPr>
              <a:t>)</a:t>
            </a:r>
            <a:r>
              <a:rPr lang="ru-RU" sz="2400" dirty="0" smtClean="0">
                <a:solidFill>
                  <a:schemeClr val="bg1">
                    <a:lumMod val="65000"/>
                  </a:schemeClr>
                </a:solidFill>
              </a:rPr>
              <a:t> – </a:t>
            </a:r>
            <a:r>
              <a:rPr lang="en-US" sz="2400" dirty="0" smtClean="0">
                <a:solidFill>
                  <a:schemeClr val="bg1">
                    <a:lumMod val="65000"/>
                  </a:schemeClr>
                </a:solidFill>
              </a:rPr>
              <a:t>Q2-Q3 2015.</a:t>
            </a:r>
            <a:endParaRPr lang="en-US" sz="2400" dirty="0">
              <a:solidFill>
                <a:schemeClr val="bg1">
                  <a:lumMod val="65000"/>
                </a:schemeClr>
              </a:solidFill>
            </a:endParaRPr>
          </a:p>
          <a:p>
            <a:pPr marL="457200" indent="-457200">
              <a:buFont typeface="+mj-lt"/>
              <a:buAutoNum type="arabicPeriod"/>
            </a:pPr>
            <a:r>
              <a:rPr lang="ru-RU" sz="2400" dirty="0" smtClean="0">
                <a:solidFill>
                  <a:schemeClr val="bg1">
                    <a:lumMod val="65000"/>
                  </a:schemeClr>
                </a:solidFill>
              </a:rPr>
              <a:t>Интеграция с центрами сдачи крови</a:t>
            </a:r>
            <a:r>
              <a:rPr lang="en-US" sz="2400" dirty="0" smtClean="0">
                <a:solidFill>
                  <a:schemeClr val="bg1">
                    <a:lumMod val="65000"/>
                  </a:schemeClr>
                </a:solidFill>
              </a:rPr>
              <a:t> – Q3 2015.</a:t>
            </a:r>
            <a:endParaRPr lang="ru-RU" sz="2400" dirty="0">
              <a:solidFill>
                <a:schemeClr val="bg1">
                  <a:lumMod val="65000"/>
                </a:schemeClr>
              </a:solidFill>
            </a:endParaRPr>
          </a:p>
          <a:p>
            <a:pPr marL="457200" indent="-457200">
              <a:buFont typeface="+mj-lt"/>
              <a:buAutoNum type="arabicPeriod"/>
            </a:pPr>
            <a:r>
              <a:rPr lang="ru-RU" sz="2400" dirty="0" smtClean="0">
                <a:solidFill>
                  <a:schemeClr val="bg1">
                    <a:lumMod val="65000"/>
                  </a:schemeClr>
                </a:solidFill>
              </a:rPr>
              <a:t>Открытые данные</a:t>
            </a:r>
            <a:r>
              <a:rPr lang="en-US" sz="2400" dirty="0" smtClean="0">
                <a:solidFill>
                  <a:schemeClr val="bg1">
                    <a:lumMod val="65000"/>
                  </a:schemeClr>
                </a:solidFill>
              </a:rPr>
              <a:t> – Q4 </a:t>
            </a:r>
            <a:r>
              <a:rPr lang="uk-UA" sz="2400" dirty="0" smtClean="0">
                <a:solidFill>
                  <a:schemeClr val="bg1">
                    <a:lumMod val="65000"/>
                  </a:schemeClr>
                </a:solidFill>
              </a:rPr>
              <a:t>2015.</a:t>
            </a:r>
            <a:endParaRPr lang="ru-RU" sz="2400" dirty="0">
              <a:solidFill>
                <a:schemeClr val="bg1">
                  <a:lumMod val="65000"/>
                </a:schemeClr>
              </a:solidFill>
            </a:endParaRPr>
          </a:p>
        </p:txBody>
      </p:sp>
      <p:sp>
        <p:nvSpPr>
          <p:cNvPr id="3" name="Title 2"/>
          <p:cNvSpPr>
            <a:spLocks noGrp="1"/>
          </p:cNvSpPr>
          <p:nvPr>
            <p:ph type="title"/>
          </p:nvPr>
        </p:nvSpPr>
        <p:spPr/>
        <p:txBody>
          <a:bodyPr/>
          <a:lstStyle/>
          <a:p>
            <a:r>
              <a:rPr lang="uk-UA" dirty="0"/>
              <a:t>Статус </a:t>
            </a:r>
            <a:r>
              <a:rPr lang="uk-UA" dirty="0" err="1"/>
              <a:t>готовности</a:t>
            </a:r>
            <a:r>
              <a:rPr lang="uk-UA" dirty="0"/>
              <a:t> </a:t>
            </a:r>
            <a:r>
              <a:rPr lang="uk-UA" dirty="0" err="1"/>
              <a:t>продукта</a:t>
            </a:r>
            <a:endParaRPr lang="en-US" dirty="0"/>
          </a:p>
        </p:txBody>
      </p:sp>
    </p:spTree>
    <p:extLst>
      <p:ext uri="{BB962C8B-B14F-4D97-AF65-F5344CB8AC3E}">
        <p14:creationId xmlns:p14="http://schemas.microsoft.com/office/powerpoint/2010/main" val="295065748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41601" cy="3090390"/>
          </a:xfrm>
        </p:spPr>
        <p:txBody>
          <a:bodyPr/>
          <a:lstStyle/>
          <a:p>
            <a:pPr marL="457200" indent="-457200">
              <a:buFont typeface="+mj-lt"/>
              <a:buAutoNum type="arabicPeriod"/>
            </a:pPr>
            <a:r>
              <a:rPr lang="ru-RU" sz="2400" dirty="0" smtClean="0"/>
              <a:t>Победитель </a:t>
            </a:r>
            <a:r>
              <a:rPr lang="ru-RU" sz="2400" dirty="0" err="1" smtClean="0"/>
              <a:t>хакатона</a:t>
            </a:r>
            <a:r>
              <a:rPr lang="ru-RU" sz="2400" dirty="0" smtClean="0"/>
              <a:t> </a:t>
            </a:r>
            <a:r>
              <a:rPr lang="en-US" sz="2400" dirty="0" err="1" smtClean="0"/>
              <a:t>SocialBoost</a:t>
            </a:r>
            <a:r>
              <a:rPr lang="en-US" sz="2400" dirty="0" smtClean="0"/>
              <a:t> </a:t>
            </a:r>
            <a:r>
              <a:rPr lang="ru-RU" sz="2400" dirty="0" smtClean="0"/>
              <a:t>на конференции </a:t>
            </a:r>
            <a:r>
              <a:rPr lang="en-US" sz="2400" dirty="0" smtClean="0"/>
              <a:t>IDCEE 2014.</a:t>
            </a:r>
          </a:p>
          <a:p>
            <a:pPr marL="457200" indent="-457200">
              <a:buFont typeface="+mj-lt"/>
              <a:buAutoNum type="arabicPeriod"/>
            </a:pPr>
            <a:r>
              <a:rPr lang="ru-RU" sz="2400" dirty="0" smtClean="0"/>
              <a:t>Лучшее технологическое решение в области социальных проектов и общественных организаций в конкурсе ГУРТ и </a:t>
            </a:r>
            <a:r>
              <a:rPr lang="en-US" sz="2400" dirty="0" smtClean="0"/>
              <a:t>Microsoft </a:t>
            </a:r>
            <a:r>
              <a:rPr lang="ru-RU" sz="2400" dirty="0" smtClean="0"/>
              <a:t>Украина.</a:t>
            </a:r>
          </a:p>
          <a:p>
            <a:pPr marL="457200" indent="-457200">
              <a:buFont typeface="+mj-lt"/>
              <a:buAutoNum type="arabicPeriod"/>
            </a:pPr>
            <a:r>
              <a:rPr lang="ru-RU" sz="2400" dirty="0" smtClean="0"/>
              <a:t>Участник программы для </a:t>
            </a:r>
            <a:r>
              <a:rPr lang="ru-RU" sz="2400" dirty="0" err="1" smtClean="0"/>
              <a:t>стартапов</a:t>
            </a:r>
            <a:r>
              <a:rPr lang="ru-RU" sz="2400" dirty="0" smtClean="0"/>
              <a:t> </a:t>
            </a:r>
            <a:r>
              <a:rPr lang="en-US" sz="2400" dirty="0" smtClean="0"/>
              <a:t>Microsoft </a:t>
            </a:r>
            <a:r>
              <a:rPr lang="en-US" sz="2400" dirty="0" err="1" smtClean="0"/>
              <a:t>BizSpark</a:t>
            </a:r>
            <a:r>
              <a:rPr lang="en-US" sz="2400" dirty="0" smtClean="0"/>
              <a:t>.</a:t>
            </a:r>
          </a:p>
          <a:p>
            <a:pPr marL="457200" indent="-457200">
              <a:buFont typeface="+mj-lt"/>
              <a:buAutoNum type="arabicPeriod"/>
            </a:pPr>
            <a:r>
              <a:rPr lang="ru-RU" sz="2400" dirty="0" smtClean="0"/>
              <a:t>Презентация проекта на </a:t>
            </a:r>
            <a:r>
              <a:rPr lang="en-US" sz="2400" dirty="0" err="1" smtClean="0"/>
              <a:t>iForum</a:t>
            </a:r>
            <a:r>
              <a:rPr lang="en-US" sz="2400" dirty="0" smtClean="0"/>
              <a:t> 2015 </a:t>
            </a:r>
            <a:r>
              <a:rPr lang="ru-RU" sz="2400" dirty="0" smtClean="0"/>
              <a:t>и </a:t>
            </a:r>
            <a:r>
              <a:rPr lang="en-US" sz="2400" dirty="0" err="1" smtClean="0"/>
              <a:t>AppClub</a:t>
            </a:r>
            <a:r>
              <a:rPr lang="en-US" sz="2400" dirty="0" smtClean="0"/>
              <a:t> </a:t>
            </a:r>
            <a:r>
              <a:rPr lang="ru-RU" sz="2400" dirty="0" smtClean="0"/>
              <a:t>в Киеве</a:t>
            </a:r>
            <a:r>
              <a:rPr lang="en-US" sz="2400" dirty="0" smtClean="0"/>
              <a:t>.</a:t>
            </a:r>
            <a:endParaRPr lang="ru-RU" sz="2400" dirty="0" smtClean="0"/>
          </a:p>
          <a:p>
            <a:pPr marL="457200" indent="-457200">
              <a:buFont typeface="+mj-lt"/>
              <a:buAutoNum type="arabicPeriod"/>
            </a:pPr>
            <a:r>
              <a:rPr lang="ru-RU" sz="2400" dirty="0" smtClean="0"/>
              <a:t>Более 50 упоминаний в СМИ и на ТВ.</a:t>
            </a:r>
            <a:endParaRPr lang="ru-RU" sz="2400" dirty="0"/>
          </a:p>
        </p:txBody>
      </p:sp>
      <p:sp>
        <p:nvSpPr>
          <p:cNvPr id="3" name="Title 2"/>
          <p:cNvSpPr>
            <a:spLocks noGrp="1"/>
          </p:cNvSpPr>
          <p:nvPr>
            <p:ph type="title"/>
          </p:nvPr>
        </p:nvSpPr>
        <p:spPr/>
        <p:txBody>
          <a:bodyPr/>
          <a:lstStyle/>
          <a:p>
            <a:r>
              <a:rPr lang="ru-RU" dirty="0" smtClean="0"/>
              <a:t>Достижения</a:t>
            </a:r>
            <a:endParaRPr lang="en-US" dirty="0"/>
          </a:p>
        </p:txBody>
      </p:sp>
    </p:spTree>
    <p:extLst>
      <p:ext uri="{BB962C8B-B14F-4D97-AF65-F5344CB8AC3E}">
        <p14:creationId xmlns:p14="http://schemas.microsoft.com/office/powerpoint/2010/main" val="346774849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722660" cy="2339415"/>
          </a:xfrm>
        </p:spPr>
        <p:txBody>
          <a:bodyPr/>
          <a:lstStyle/>
          <a:p>
            <a:pPr marL="0" indent="0">
              <a:buNone/>
            </a:pPr>
            <a:endParaRPr lang="en-US" sz="3200" dirty="0" smtClean="0"/>
          </a:p>
          <a:p>
            <a:pPr marL="0" indent="0">
              <a:buNone/>
            </a:pPr>
            <a:endParaRPr lang="en-US" sz="3200" dirty="0"/>
          </a:p>
          <a:p>
            <a:pPr marL="0" indent="0">
              <a:buNone/>
            </a:pPr>
            <a:r>
              <a:rPr lang="ru-RU" sz="3200" dirty="0" smtClean="0"/>
              <a:t>Александр </a:t>
            </a:r>
            <a:r>
              <a:rPr lang="ru-RU" sz="3200" dirty="0" err="1" smtClean="0"/>
              <a:t>Краковецкий</a:t>
            </a:r>
            <a:endParaRPr lang="en-US" sz="3200" dirty="0" smtClean="0"/>
          </a:p>
          <a:p>
            <a:pPr marL="0" indent="0">
              <a:buNone/>
            </a:pPr>
            <a:r>
              <a:rPr lang="en-US" sz="2000" dirty="0" smtClean="0"/>
              <a:t>CEO, DevRain </a:t>
            </a:r>
            <a:r>
              <a:rPr lang="en-US" sz="2000" dirty="0" smtClean="0"/>
              <a:t>Solutions</a:t>
            </a:r>
            <a:endParaRPr lang="en-US" sz="2000" dirty="0" smtClean="0"/>
          </a:p>
          <a:p>
            <a:pPr marL="0" indent="0">
              <a:buNone/>
            </a:pPr>
            <a:r>
              <a:rPr lang="en-US" sz="2000" dirty="0" smtClean="0">
                <a:hlinkClick r:id="rId2"/>
              </a:rPr>
              <a:t>alex.krakovetskiy@devrain.com</a:t>
            </a:r>
            <a:r>
              <a:rPr lang="ru-RU" sz="2000" dirty="0" smtClean="0"/>
              <a:t> </a:t>
            </a:r>
          </a:p>
        </p:txBody>
      </p:sp>
      <p:sp>
        <p:nvSpPr>
          <p:cNvPr id="2" name="Title 1"/>
          <p:cNvSpPr>
            <a:spLocks noGrp="1"/>
          </p:cNvSpPr>
          <p:nvPr>
            <p:ph type="title"/>
          </p:nvPr>
        </p:nvSpPr>
        <p:spPr/>
        <p:txBody>
          <a:bodyPr/>
          <a:lstStyle/>
          <a:p>
            <a:r>
              <a:rPr lang="ru-RU" dirty="0" smtClean="0"/>
              <a:t>Вопросы?</a:t>
            </a:r>
            <a:endParaRPr lang="en-US" dirty="0"/>
          </a:p>
        </p:txBody>
      </p:sp>
      <p:pic>
        <p:nvPicPr>
          <p:cNvPr id="6146" name="Picture 2" descr="Олександр Краковецьки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351" y="1767187"/>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5"/>
            <a:ext cx="8441601" cy="3906416"/>
          </a:xfrm>
        </p:spPr>
        <p:txBody>
          <a:bodyPr/>
          <a:lstStyle/>
          <a:p>
            <a:pPr marL="514350" indent="-514350">
              <a:buFont typeface="+mj-lt"/>
              <a:buAutoNum type="arabicPeriod"/>
            </a:pPr>
            <a:endParaRPr lang="ru-RU" sz="2600" dirty="0" smtClean="0"/>
          </a:p>
          <a:p>
            <a:pPr marL="514350" indent="-514350">
              <a:buFont typeface="+mj-lt"/>
              <a:buAutoNum type="arabicPeriod"/>
            </a:pPr>
            <a:r>
              <a:rPr lang="ru-RU" sz="2600" dirty="0" smtClean="0"/>
              <a:t>Отсутствие единого координационного центра для учета доноров</a:t>
            </a:r>
            <a:r>
              <a:rPr lang="ru-RU" sz="2600" dirty="0" smtClean="0"/>
              <a:t>, реципиентов и центров сдачи крови</a:t>
            </a:r>
            <a:r>
              <a:rPr lang="ru-RU" sz="2600" dirty="0" smtClean="0"/>
              <a:t>.</a:t>
            </a:r>
          </a:p>
          <a:p>
            <a:pPr marL="514350" indent="-514350">
              <a:buFont typeface="+mj-lt"/>
              <a:buAutoNum type="arabicPeriod"/>
            </a:pPr>
            <a:r>
              <a:rPr lang="ru-RU" sz="2600" dirty="0" smtClean="0"/>
              <a:t>Сложный и неэффективный процесс поиска доноров.</a:t>
            </a:r>
          </a:p>
          <a:p>
            <a:pPr marL="514350" indent="-514350">
              <a:buFont typeface="+mj-lt"/>
              <a:buAutoNum type="arabicPeriod"/>
            </a:pPr>
            <a:r>
              <a:rPr lang="ru-RU" sz="2600" dirty="0" smtClean="0"/>
              <a:t>Из-за неэффективных процессов, бюрократии и  «человеческого фактора» огромное количество крови утилизируется в то время, как центры постоянно наблюдают дефицит крови и её компонентов.</a:t>
            </a:r>
          </a:p>
          <a:p>
            <a:pPr marL="0" indent="0">
              <a:buNone/>
            </a:pPr>
            <a:endParaRPr lang="ru-RU" sz="2600" dirty="0" smtClean="0"/>
          </a:p>
        </p:txBody>
      </p:sp>
      <p:sp>
        <p:nvSpPr>
          <p:cNvPr id="3" name="Title 2"/>
          <p:cNvSpPr>
            <a:spLocks noGrp="1"/>
          </p:cNvSpPr>
          <p:nvPr>
            <p:ph type="title"/>
          </p:nvPr>
        </p:nvSpPr>
        <p:spPr/>
        <p:txBody>
          <a:bodyPr/>
          <a:lstStyle/>
          <a:p>
            <a:r>
              <a:rPr lang="uk-UA" dirty="0" err="1" smtClean="0"/>
              <a:t>Проблемы</a:t>
            </a:r>
            <a:endParaRPr lang="en-US" dirty="0"/>
          </a:p>
        </p:txBody>
      </p:sp>
    </p:spTree>
    <p:extLst>
      <p:ext uri="{BB962C8B-B14F-4D97-AF65-F5344CB8AC3E}">
        <p14:creationId xmlns:p14="http://schemas.microsoft.com/office/powerpoint/2010/main" val="2848523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41601" cy="3690554"/>
          </a:xfrm>
        </p:spPr>
        <p:txBody>
          <a:bodyPr/>
          <a:lstStyle/>
          <a:p>
            <a:pPr marL="457200" indent="-457200">
              <a:buFont typeface="+mj-lt"/>
              <a:buAutoNum type="arabicPeriod"/>
            </a:pPr>
            <a:r>
              <a:rPr lang="ru-RU" sz="2200" dirty="0"/>
              <a:t>Донор</a:t>
            </a:r>
            <a:r>
              <a:rPr lang="en-US" sz="2200" dirty="0"/>
              <a:t>UA </a:t>
            </a:r>
            <a:r>
              <a:rPr lang="ru-RU" sz="2200" dirty="0" smtClean="0"/>
              <a:t>- </a:t>
            </a:r>
            <a:r>
              <a:rPr lang="ru-RU" sz="2200" dirty="0"/>
              <a:t>е</a:t>
            </a:r>
            <a:r>
              <a:rPr lang="ru-RU" sz="2200" dirty="0" smtClean="0"/>
              <a:t>диная всеукраинская база доноров, реципиентов, центров сдачи крови.</a:t>
            </a:r>
          </a:p>
          <a:p>
            <a:pPr marL="457200" indent="-457200">
              <a:buFont typeface="+mj-lt"/>
              <a:buAutoNum type="arabicPeriod"/>
            </a:pPr>
            <a:r>
              <a:rPr lang="ru-RU" sz="2200" dirty="0" smtClean="0"/>
              <a:t>П</a:t>
            </a:r>
            <a:r>
              <a:rPr lang="ru-RU" sz="2200" dirty="0" smtClean="0"/>
              <a:t>озволяет установить моментальную связь «реципиент»-«донор», получить список подходящих доноров в конкретном городе или регионе благодаря разработанным фильтрам и системы уведомлений.</a:t>
            </a:r>
          </a:p>
          <a:p>
            <a:pPr marL="457200" indent="-457200">
              <a:buFont typeface="+mj-lt"/>
              <a:buAutoNum type="arabicPeriod"/>
            </a:pPr>
            <a:r>
              <a:rPr lang="ru-RU" sz="2200" dirty="0" smtClean="0">
                <a:solidFill>
                  <a:srgbClr val="505050"/>
                </a:solidFill>
              </a:rPr>
              <a:t>Интеграция с системой </a:t>
            </a:r>
            <a:r>
              <a:rPr lang="en-US" sz="2200" dirty="0" smtClean="0">
                <a:solidFill>
                  <a:srgbClr val="505050"/>
                </a:solidFill>
              </a:rPr>
              <a:t>Crystal</a:t>
            </a:r>
            <a:r>
              <a:rPr lang="ru-RU" sz="2200" dirty="0" smtClean="0">
                <a:solidFill>
                  <a:srgbClr val="505050"/>
                </a:solidFill>
              </a:rPr>
              <a:t> позволит получать информацию об актуальных потребностях в том или ином центре сдачи крови и/или городе.</a:t>
            </a:r>
          </a:p>
          <a:p>
            <a:pPr marL="457200" indent="-457200">
              <a:buFont typeface="+mj-lt"/>
              <a:buAutoNum type="arabicPeriod"/>
            </a:pPr>
            <a:r>
              <a:rPr lang="ru-RU" sz="2200" dirty="0" smtClean="0">
                <a:solidFill>
                  <a:srgbClr val="505050"/>
                </a:solidFill>
              </a:rPr>
              <a:t>Мобильные приложения и интеграция с «смарт» устройствами позволят </a:t>
            </a:r>
            <a:r>
              <a:rPr lang="ru-RU" sz="2200" dirty="0" smtClean="0">
                <a:solidFill>
                  <a:srgbClr val="505050"/>
                </a:solidFill>
              </a:rPr>
              <a:t>установить дополнительный канал взаимодействия. </a:t>
            </a:r>
            <a:endParaRPr lang="ru-RU" sz="2200" dirty="0" smtClean="0">
              <a:solidFill>
                <a:srgbClr val="505050"/>
              </a:solidFill>
            </a:endParaRPr>
          </a:p>
        </p:txBody>
      </p:sp>
      <p:sp>
        <p:nvSpPr>
          <p:cNvPr id="3" name="Title 2"/>
          <p:cNvSpPr>
            <a:spLocks noGrp="1"/>
          </p:cNvSpPr>
          <p:nvPr>
            <p:ph type="title"/>
          </p:nvPr>
        </p:nvSpPr>
        <p:spPr/>
        <p:txBody>
          <a:bodyPr/>
          <a:lstStyle/>
          <a:p>
            <a:r>
              <a:rPr lang="uk-UA" dirty="0" err="1" smtClean="0"/>
              <a:t>Решение</a:t>
            </a:r>
            <a:endParaRPr lang="en-US" dirty="0"/>
          </a:p>
        </p:txBody>
      </p:sp>
    </p:spTree>
    <p:extLst>
      <p:ext uri="{BB962C8B-B14F-4D97-AF65-F5344CB8AC3E}">
        <p14:creationId xmlns:p14="http://schemas.microsoft.com/office/powerpoint/2010/main" val="353468653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41601" cy="2610258"/>
          </a:xfrm>
        </p:spPr>
        <p:txBody>
          <a:bodyPr/>
          <a:lstStyle/>
          <a:p>
            <a:pPr marL="514350" indent="-514350">
              <a:buFont typeface="+mj-lt"/>
              <a:buAutoNum type="arabicPeriod"/>
            </a:pPr>
            <a:endParaRPr lang="ru-RU" sz="2400" dirty="0" smtClean="0"/>
          </a:p>
          <a:p>
            <a:pPr marL="514350" indent="-514350">
              <a:buFont typeface="+mj-lt"/>
              <a:buAutoNum type="arabicPeriod"/>
            </a:pPr>
            <a:r>
              <a:rPr lang="ru-RU" sz="2400" dirty="0" smtClean="0"/>
              <a:t>В первую очередь, Донор</a:t>
            </a:r>
            <a:r>
              <a:rPr lang="en-US" sz="2400" dirty="0" smtClean="0"/>
              <a:t>UA – </a:t>
            </a:r>
            <a:r>
              <a:rPr lang="ru-RU" sz="2400" dirty="0" smtClean="0"/>
              <a:t>это социальный проект. </a:t>
            </a:r>
          </a:p>
          <a:p>
            <a:pPr marL="514350" indent="-514350">
              <a:buFont typeface="+mj-lt"/>
              <a:buAutoNum type="arabicPeriod"/>
            </a:pPr>
            <a:r>
              <a:rPr lang="ru-RU" sz="2400" dirty="0" smtClean="0"/>
              <a:t>Адаптация и </a:t>
            </a:r>
            <a:r>
              <a:rPr lang="ru-RU" sz="2400" dirty="0"/>
              <a:t>внедрение </a:t>
            </a:r>
            <a:r>
              <a:rPr lang="ru-RU" sz="2400" dirty="0" smtClean="0"/>
              <a:t>системы </a:t>
            </a:r>
            <a:r>
              <a:rPr lang="ru-RU" sz="2400" dirty="0"/>
              <a:t>(или предоставление </a:t>
            </a:r>
            <a:r>
              <a:rPr lang="ru-RU" sz="2400" dirty="0" smtClean="0"/>
              <a:t>доступа к ней) </a:t>
            </a:r>
            <a:r>
              <a:rPr lang="ru-RU" sz="2400" dirty="0"/>
              <a:t>в </a:t>
            </a:r>
            <a:r>
              <a:rPr lang="ru-RU" sz="2400" dirty="0" smtClean="0"/>
              <a:t>различных медицинских учреждениях для организации эффективного взаимодействия между медперсоналом и клиентами, а также автоматизации внутренних процессов.</a:t>
            </a:r>
          </a:p>
        </p:txBody>
      </p:sp>
      <p:sp>
        <p:nvSpPr>
          <p:cNvPr id="3" name="Title 2"/>
          <p:cNvSpPr>
            <a:spLocks noGrp="1"/>
          </p:cNvSpPr>
          <p:nvPr>
            <p:ph type="title"/>
          </p:nvPr>
        </p:nvSpPr>
        <p:spPr/>
        <p:txBody>
          <a:bodyPr/>
          <a:lstStyle/>
          <a:p>
            <a:r>
              <a:rPr lang="ru-RU" dirty="0" smtClean="0"/>
              <a:t>Бизнес модель</a:t>
            </a:r>
            <a:endParaRPr lang="en-US" dirty="0"/>
          </a:p>
        </p:txBody>
      </p:sp>
    </p:spTree>
    <p:extLst>
      <p:ext uri="{BB962C8B-B14F-4D97-AF65-F5344CB8AC3E}">
        <p14:creationId xmlns:p14="http://schemas.microsoft.com/office/powerpoint/2010/main" val="1879801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9144000" cy="5504260"/>
          </a:xfrm>
          <a:prstGeom prst="rect">
            <a:avLst/>
          </a:prstGeom>
        </p:spPr>
      </p:pic>
      <p:pic>
        <p:nvPicPr>
          <p:cNvPr id="7" name="Picture 6"/>
          <p:cNvPicPr>
            <a:picLocks noChangeAspect="1"/>
          </p:cNvPicPr>
          <p:nvPr/>
        </p:nvPicPr>
        <p:blipFill>
          <a:blip r:embed="rId3"/>
          <a:stretch>
            <a:fillRect/>
          </a:stretch>
        </p:blipFill>
        <p:spPr>
          <a:xfrm>
            <a:off x="0" y="199259"/>
            <a:ext cx="9144712" cy="5504688"/>
          </a:xfrm>
          <a:prstGeom prst="rect">
            <a:avLst/>
          </a:prstGeom>
        </p:spPr>
      </p:pic>
      <p:pic>
        <p:nvPicPr>
          <p:cNvPr id="10" name="Picture 9"/>
          <p:cNvPicPr>
            <a:picLocks noChangeAspect="1"/>
          </p:cNvPicPr>
          <p:nvPr/>
        </p:nvPicPr>
        <p:blipFill>
          <a:blip r:embed="rId4"/>
          <a:stretch>
            <a:fillRect/>
          </a:stretch>
        </p:blipFill>
        <p:spPr>
          <a:xfrm>
            <a:off x="0" y="397652"/>
            <a:ext cx="9144712" cy="5504688"/>
          </a:xfrm>
          <a:prstGeom prst="rect">
            <a:avLst/>
          </a:prstGeom>
        </p:spPr>
      </p:pic>
      <p:pic>
        <p:nvPicPr>
          <p:cNvPr id="9" name="Picture 8"/>
          <p:cNvPicPr>
            <a:picLocks noChangeAspect="1"/>
          </p:cNvPicPr>
          <p:nvPr/>
        </p:nvPicPr>
        <p:blipFill>
          <a:blip r:embed="rId5"/>
          <a:stretch>
            <a:fillRect/>
          </a:stretch>
        </p:blipFill>
        <p:spPr>
          <a:xfrm>
            <a:off x="-712" y="596045"/>
            <a:ext cx="9144712" cy="5504688"/>
          </a:xfrm>
          <a:prstGeom prst="rect">
            <a:avLst/>
          </a:prstGeom>
        </p:spPr>
      </p:pic>
      <p:pic>
        <p:nvPicPr>
          <p:cNvPr id="8" name="Picture 7"/>
          <p:cNvPicPr>
            <a:picLocks noChangeAspect="1"/>
          </p:cNvPicPr>
          <p:nvPr/>
        </p:nvPicPr>
        <p:blipFill>
          <a:blip r:embed="rId6"/>
          <a:stretch>
            <a:fillRect/>
          </a:stretch>
        </p:blipFill>
        <p:spPr>
          <a:xfrm>
            <a:off x="0" y="0"/>
            <a:ext cx="9154768" cy="5511170"/>
          </a:xfrm>
          <a:prstGeom prst="rect">
            <a:avLst/>
          </a:prstGeom>
        </p:spPr>
      </p:pic>
    </p:spTree>
    <p:extLst>
      <p:ext uri="{BB962C8B-B14F-4D97-AF65-F5344CB8AC3E}">
        <p14:creationId xmlns:p14="http://schemas.microsoft.com/office/powerpoint/2010/main" val="4054899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728687" cy="4198385"/>
          </a:xfrm>
        </p:spPr>
        <p:txBody>
          <a:bodyPr/>
          <a:lstStyle/>
          <a:p>
            <a:pPr marL="457200" indent="-457200">
              <a:buFont typeface="+mj-lt"/>
              <a:buAutoNum type="arabicPeriod"/>
            </a:pPr>
            <a:r>
              <a:rPr lang="ru-RU" sz="2200" dirty="0" smtClean="0"/>
              <a:t>Стандартные каналы: контекстная реклама, социальные сети, публикации в СМИ, публичные презентации.</a:t>
            </a:r>
          </a:p>
          <a:p>
            <a:pPr marL="457200" indent="-457200">
              <a:buFont typeface="+mj-lt"/>
              <a:buAutoNum type="arabicPeriod"/>
            </a:pPr>
            <a:r>
              <a:rPr lang="ru-RU" sz="2200" dirty="0" smtClean="0"/>
              <a:t>Проведение </a:t>
            </a:r>
            <a:r>
              <a:rPr lang="ru-RU" sz="2200" dirty="0" err="1" smtClean="0"/>
              <a:t>промоакций</a:t>
            </a:r>
            <a:r>
              <a:rPr lang="ru-RU" sz="2200" dirty="0"/>
              <a:t> </a:t>
            </a:r>
            <a:r>
              <a:rPr lang="ru-RU" sz="2200" dirty="0" smtClean="0"/>
              <a:t>(на регулярной основе).</a:t>
            </a:r>
          </a:p>
          <a:p>
            <a:pPr marL="457200" indent="-457200">
              <a:buFont typeface="+mj-lt"/>
              <a:buAutoNum type="arabicPeriod"/>
            </a:pPr>
            <a:r>
              <a:rPr lang="ru-RU" sz="2200" dirty="0" smtClean="0"/>
              <a:t>Создание социально-ориентированного контента (видео, текстового).</a:t>
            </a:r>
          </a:p>
          <a:p>
            <a:pPr marL="457200" indent="-457200">
              <a:buFont typeface="+mj-lt"/>
              <a:buAutoNum type="arabicPeriod"/>
            </a:pPr>
            <a:r>
              <a:rPr lang="ru-RU" sz="2200" dirty="0" smtClean="0"/>
              <a:t>Действующая сеть волонтеров по всей Украине.</a:t>
            </a:r>
          </a:p>
          <a:p>
            <a:pPr marL="457200" indent="-457200">
              <a:buFont typeface="+mj-lt"/>
              <a:buAutoNum type="arabicPeriod"/>
            </a:pPr>
            <a:r>
              <a:rPr lang="ru-RU" sz="2200" dirty="0" smtClean="0"/>
              <a:t>Договоренности с журналом Фокус, УМХ и другими организациями о продвижении продукта.</a:t>
            </a:r>
            <a:endParaRPr lang="ru-RU" sz="2200" dirty="0"/>
          </a:p>
          <a:p>
            <a:pPr marL="457200" indent="-457200">
              <a:buFont typeface="+mj-lt"/>
              <a:buAutoNum type="arabicPeriod"/>
            </a:pPr>
            <a:r>
              <a:rPr lang="ru-RU" sz="2200" dirty="0" smtClean="0"/>
              <a:t>Использование маркетинговых возможностей программы для </a:t>
            </a:r>
            <a:r>
              <a:rPr lang="ru-RU" sz="2200" dirty="0" err="1" smtClean="0"/>
              <a:t>стартапов</a:t>
            </a:r>
            <a:r>
              <a:rPr lang="ru-RU" sz="2200" dirty="0" smtClean="0"/>
              <a:t> </a:t>
            </a:r>
            <a:r>
              <a:rPr lang="en-US" sz="2200" dirty="0" smtClean="0"/>
              <a:t>Microsoft </a:t>
            </a:r>
            <a:r>
              <a:rPr lang="en-US" sz="2200" dirty="0" err="1" smtClean="0"/>
              <a:t>BizSpark</a:t>
            </a:r>
            <a:r>
              <a:rPr lang="en-US" sz="2200" dirty="0" smtClean="0"/>
              <a:t> </a:t>
            </a:r>
            <a:r>
              <a:rPr lang="ru-RU" sz="2200" dirty="0" smtClean="0"/>
              <a:t>(3 года).</a:t>
            </a:r>
          </a:p>
          <a:p>
            <a:pPr marL="457200" indent="-457200">
              <a:buFont typeface="+mj-lt"/>
              <a:buAutoNum type="arabicPeriod"/>
            </a:pPr>
            <a:r>
              <a:rPr lang="ru-RU" sz="2200" dirty="0" smtClean="0"/>
              <a:t>Действующие </a:t>
            </a:r>
            <a:r>
              <a:rPr lang="ru-RU" sz="2200" dirty="0"/>
              <a:t>д</a:t>
            </a:r>
            <a:r>
              <a:rPr lang="ru-RU" sz="2200" dirty="0" smtClean="0"/>
              <a:t>оговоренности с центрами сдачи крови о промо.</a:t>
            </a:r>
          </a:p>
        </p:txBody>
      </p:sp>
      <p:sp>
        <p:nvSpPr>
          <p:cNvPr id="3" name="Title 2"/>
          <p:cNvSpPr>
            <a:spLocks noGrp="1"/>
          </p:cNvSpPr>
          <p:nvPr>
            <p:ph type="title"/>
          </p:nvPr>
        </p:nvSpPr>
        <p:spPr/>
        <p:txBody>
          <a:bodyPr/>
          <a:lstStyle/>
          <a:p>
            <a:r>
              <a:rPr lang="uk-UA" dirty="0"/>
              <a:t>Маркетинг </a:t>
            </a:r>
            <a:r>
              <a:rPr lang="uk-UA" dirty="0" err="1"/>
              <a:t>стратегия</a:t>
            </a:r>
            <a:endParaRPr lang="en-US" dirty="0"/>
          </a:p>
        </p:txBody>
      </p:sp>
    </p:spTree>
    <p:extLst>
      <p:ext uri="{BB962C8B-B14F-4D97-AF65-F5344CB8AC3E}">
        <p14:creationId xmlns:p14="http://schemas.microsoft.com/office/powerpoint/2010/main" val="13685383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41601" cy="3582832"/>
          </a:xfrm>
        </p:spPr>
        <p:txBody>
          <a:bodyPr/>
          <a:lstStyle/>
          <a:p>
            <a:pPr marL="457200" indent="-457200">
              <a:buFont typeface="+mj-lt"/>
              <a:buAutoNum type="arabicPeriod"/>
            </a:pPr>
            <a:r>
              <a:rPr lang="uk-UA" sz="2000" dirty="0" err="1" smtClean="0"/>
              <a:t>Небольшие</a:t>
            </a:r>
            <a:r>
              <a:rPr lang="uk-UA" sz="2000" dirty="0" smtClean="0"/>
              <a:t> проект</a:t>
            </a:r>
            <a:r>
              <a:rPr lang="ru-RU" sz="2000" dirty="0" smtClean="0"/>
              <a:t>ы, тематические группы в социальных сетях, такие как: </a:t>
            </a:r>
            <a:r>
              <a:rPr lang="ru-RU" sz="2000" dirty="0" smtClean="0">
                <a:hlinkClick r:id="rId2"/>
              </a:rPr>
              <a:t>http</a:t>
            </a:r>
            <a:r>
              <a:rPr lang="ru-RU" sz="2000" dirty="0">
                <a:hlinkClick r:id="rId2"/>
              </a:rPr>
              <a:t>://donor.org.ua</a:t>
            </a:r>
            <a:r>
              <a:rPr lang="ru-RU" sz="2000" dirty="0" smtClean="0">
                <a:hlinkClick r:id="rId2"/>
              </a:rPr>
              <a:t>/</a:t>
            </a:r>
            <a:r>
              <a:rPr lang="ru-RU" sz="2000" dirty="0" smtClean="0"/>
              <a:t>, </a:t>
            </a:r>
            <a:r>
              <a:rPr lang="ru-RU" sz="2000" dirty="0" smtClean="0">
                <a:hlinkClick r:id="rId3"/>
              </a:rPr>
              <a:t>http</a:t>
            </a:r>
            <a:r>
              <a:rPr lang="ru-RU" sz="2000" dirty="0">
                <a:hlinkClick r:id="rId3"/>
              </a:rPr>
              <a:t>://molodost.in.ua/onko/donorstvo</a:t>
            </a:r>
            <a:r>
              <a:rPr lang="ru-RU" sz="2000" dirty="0" smtClean="0">
                <a:hlinkClick r:id="rId3"/>
              </a:rPr>
              <a:t>/</a:t>
            </a:r>
            <a:r>
              <a:rPr lang="ru-RU" sz="2000" dirty="0" smtClean="0"/>
              <a:t>, </a:t>
            </a:r>
            <a:r>
              <a:rPr lang="ru-RU" sz="2000" dirty="0" smtClean="0">
                <a:hlinkClick r:id="rId4"/>
              </a:rPr>
              <a:t>http</a:t>
            </a:r>
            <a:r>
              <a:rPr lang="ru-RU" sz="2000" dirty="0">
                <a:hlinkClick r:id="rId4"/>
              </a:rPr>
              <a:t>://</a:t>
            </a:r>
            <a:r>
              <a:rPr lang="ru-RU" sz="2000" dirty="0" smtClean="0">
                <a:hlinkClick r:id="rId4"/>
              </a:rPr>
              <a:t>vk.com/donors_in_kyiv</a:t>
            </a:r>
            <a:r>
              <a:rPr lang="ru-RU" sz="2000" dirty="0" smtClean="0"/>
              <a:t>.</a:t>
            </a:r>
          </a:p>
          <a:p>
            <a:pPr marL="457200" indent="-457200">
              <a:buFont typeface="+mj-lt"/>
              <a:buAutoNum type="arabicPeriod"/>
            </a:pPr>
            <a:r>
              <a:rPr lang="ru-RU" sz="2000" dirty="0"/>
              <a:t>Зарубежные аналоги:  </a:t>
            </a:r>
            <a:r>
              <a:rPr lang="en-US" sz="2000" dirty="0" smtClean="0">
                <a:hlinkClick r:id="rId5"/>
              </a:rPr>
              <a:t>http</a:t>
            </a:r>
            <a:r>
              <a:rPr lang="en-US" sz="2000" dirty="0">
                <a:hlinkClick r:id="rId5"/>
              </a:rPr>
              <a:t>://www.podari-zhizn.ru</a:t>
            </a:r>
            <a:r>
              <a:rPr lang="en-US" sz="2000" dirty="0" smtClean="0">
                <a:hlinkClick r:id="rId5"/>
              </a:rPr>
              <a:t>/</a:t>
            </a:r>
            <a:r>
              <a:rPr lang="en-US" sz="2000" dirty="0" smtClean="0"/>
              <a:t>, </a:t>
            </a:r>
            <a:r>
              <a:rPr lang="en-US" sz="2000" dirty="0">
                <a:hlinkClick r:id="rId6"/>
              </a:rPr>
              <a:t>http://www.yadonor.ru</a:t>
            </a:r>
            <a:r>
              <a:rPr lang="en-US" sz="2000" dirty="0" smtClean="0">
                <a:hlinkClick r:id="rId6"/>
              </a:rPr>
              <a:t>/</a:t>
            </a:r>
            <a:r>
              <a:rPr lang="ru-RU" sz="2000" dirty="0" smtClean="0"/>
              <a:t>, </a:t>
            </a:r>
            <a:r>
              <a:rPr lang="en-US" sz="2000" dirty="0" smtClean="0">
                <a:hlinkClick r:id="rId7"/>
              </a:rPr>
              <a:t>https</a:t>
            </a:r>
            <a:r>
              <a:rPr lang="en-US" sz="2000" dirty="0">
                <a:hlinkClick r:id="rId7"/>
              </a:rPr>
              <a:t>://donorsearch.org</a:t>
            </a:r>
            <a:r>
              <a:rPr lang="en-US" sz="2000" dirty="0" smtClean="0">
                <a:hlinkClick r:id="rId7"/>
              </a:rPr>
              <a:t>/</a:t>
            </a:r>
            <a:r>
              <a:rPr lang="ru-RU" sz="2000" dirty="0" smtClean="0"/>
              <a:t> </a:t>
            </a:r>
            <a:r>
              <a:rPr lang="ru-RU" sz="2000" dirty="0"/>
              <a:t>(Россия</a:t>
            </a:r>
            <a:r>
              <a:rPr lang="ru-RU" sz="2000" dirty="0" smtClean="0"/>
              <a:t>), </a:t>
            </a:r>
            <a:r>
              <a:rPr lang="en-US" sz="2000" dirty="0">
                <a:hlinkClick r:id="rId8"/>
              </a:rPr>
              <a:t>http://</a:t>
            </a:r>
            <a:r>
              <a:rPr lang="en-US" sz="2000" dirty="0" smtClean="0">
                <a:hlinkClick r:id="rId8"/>
              </a:rPr>
              <a:t>www.iicd.org/projects/zambia-znbts</a:t>
            </a:r>
            <a:r>
              <a:rPr lang="ru-RU" sz="2000" dirty="0" smtClean="0"/>
              <a:t> (Замбия), </a:t>
            </a:r>
            <a:r>
              <a:rPr lang="en-US" sz="2000" dirty="0" smtClean="0">
                <a:hlinkClick r:id="rId9"/>
              </a:rPr>
              <a:t>http</a:t>
            </a:r>
            <a:r>
              <a:rPr lang="en-US" sz="2000" dirty="0">
                <a:hlinkClick r:id="rId9"/>
              </a:rPr>
              <a:t>://</a:t>
            </a:r>
            <a:r>
              <a:rPr lang="en-US" sz="2000" dirty="0" smtClean="0">
                <a:hlinkClick r:id="rId9"/>
              </a:rPr>
              <a:t>tsu.trp.nic.in/blood/don_search.asp</a:t>
            </a:r>
            <a:r>
              <a:rPr lang="ru-RU" sz="2000" dirty="0" smtClean="0"/>
              <a:t> (Индия),</a:t>
            </a:r>
            <a:r>
              <a:rPr lang="en-US" sz="2000" dirty="0" smtClean="0"/>
              <a:t> </a:t>
            </a:r>
            <a:r>
              <a:rPr lang="en-US" sz="2000" dirty="0" smtClean="0">
                <a:hlinkClick r:id="rId10"/>
              </a:rPr>
              <a:t>http</a:t>
            </a:r>
            <a:r>
              <a:rPr lang="en-US" sz="2000" dirty="0">
                <a:hlinkClick r:id="rId10"/>
              </a:rPr>
              <a:t>://</a:t>
            </a:r>
            <a:r>
              <a:rPr lang="en-US" sz="2000" dirty="0" smtClean="0">
                <a:hlinkClick r:id="rId10"/>
              </a:rPr>
              <a:t>www.medicalexpo.com/prod/haemonetics/management-software-medical-blood-transfusion-center-78504-520950.html</a:t>
            </a:r>
            <a:r>
              <a:rPr lang="ru-RU" sz="2000" dirty="0" smtClean="0"/>
              <a:t> (США).</a:t>
            </a:r>
            <a:endParaRPr lang="ru-RU" sz="2000" dirty="0"/>
          </a:p>
          <a:p>
            <a:pPr marL="457200" indent="-457200">
              <a:buFont typeface="+mj-lt"/>
              <a:buAutoNum type="arabicPeriod"/>
            </a:pPr>
            <a:r>
              <a:rPr lang="ru-RU" sz="2000" dirty="0" smtClean="0"/>
              <a:t>Тематические проекты компаний, для которых они не являются основным бизнесом, например, «Линия жизни» от МТС Украина </a:t>
            </a:r>
            <a:r>
              <a:rPr lang="en-US" sz="2000" dirty="0" smtClean="0">
                <a:hlinkClick r:id="rId11"/>
              </a:rPr>
              <a:t>http</a:t>
            </a:r>
            <a:r>
              <a:rPr lang="en-US" sz="2000" dirty="0">
                <a:hlinkClick r:id="rId11"/>
              </a:rPr>
              <a:t>://</a:t>
            </a:r>
            <a:r>
              <a:rPr lang="en-US" sz="2000" dirty="0" smtClean="0">
                <a:hlinkClick r:id="rId11"/>
              </a:rPr>
              <a:t>donor.mts.ua/ua</a:t>
            </a:r>
            <a:r>
              <a:rPr lang="ru-RU" sz="2000" dirty="0"/>
              <a:t>.</a:t>
            </a:r>
            <a:endParaRPr lang="en-US" sz="2000" dirty="0"/>
          </a:p>
        </p:txBody>
      </p:sp>
      <p:sp>
        <p:nvSpPr>
          <p:cNvPr id="3" name="Title 2"/>
          <p:cNvSpPr>
            <a:spLocks noGrp="1"/>
          </p:cNvSpPr>
          <p:nvPr>
            <p:ph type="title"/>
          </p:nvPr>
        </p:nvSpPr>
        <p:spPr/>
        <p:txBody>
          <a:bodyPr/>
          <a:lstStyle/>
          <a:p>
            <a:r>
              <a:rPr lang="uk-UA" dirty="0" err="1" smtClean="0"/>
              <a:t>Конкуренты</a:t>
            </a:r>
            <a:endParaRPr lang="en-US" dirty="0"/>
          </a:p>
        </p:txBody>
      </p:sp>
    </p:spTree>
    <p:extLst>
      <p:ext uri="{BB962C8B-B14F-4D97-AF65-F5344CB8AC3E}">
        <p14:creationId xmlns:p14="http://schemas.microsoft.com/office/powerpoint/2010/main" val="219597234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41601" cy="3755187"/>
          </a:xfrm>
        </p:spPr>
        <p:txBody>
          <a:bodyPr/>
          <a:lstStyle/>
          <a:p>
            <a:pPr marL="457200" indent="-457200">
              <a:buFont typeface="+mj-lt"/>
              <a:buAutoNum type="arabicPeriod"/>
            </a:pPr>
            <a:r>
              <a:rPr lang="ru-RU" sz="2400" b="1" dirty="0" smtClean="0"/>
              <a:t>Ирина Славинская</a:t>
            </a:r>
            <a:r>
              <a:rPr lang="ru-RU" sz="2400" dirty="0" smtClean="0"/>
              <a:t>, руководитель «Ассоциации молодых доноров Украины».</a:t>
            </a:r>
          </a:p>
          <a:p>
            <a:pPr marL="457200" indent="-457200">
              <a:buFont typeface="+mj-lt"/>
              <a:buAutoNum type="arabicPeriod"/>
            </a:pPr>
            <a:r>
              <a:rPr lang="ru-RU" sz="2400" b="1" dirty="0" smtClean="0"/>
              <a:t>Александр </a:t>
            </a:r>
            <a:r>
              <a:rPr lang="ru-RU" sz="2400" b="1" dirty="0" err="1" smtClean="0"/>
              <a:t>Краковецкий</a:t>
            </a:r>
            <a:r>
              <a:rPr lang="ru-RU" sz="2400" dirty="0" smtClean="0"/>
              <a:t>, руководитель ИТ-компании </a:t>
            </a:r>
            <a:r>
              <a:rPr lang="en-US" sz="2400" dirty="0" smtClean="0"/>
              <a:t>DevRain Solutions</a:t>
            </a:r>
            <a:r>
              <a:rPr lang="ru-RU" sz="2400" dirty="0" smtClean="0"/>
              <a:t>. </a:t>
            </a:r>
            <a:r>
              <a:rPr lang="en-US" sz="2400" dirty="0" smtClean="0"/>
              <a:t>Microsoft Regional Director, Microsoft Most Valuab</a:t>
            </a:r>
            <a:r>
              <a:rPr lang="en-US" sz="2400" dirty="0"/>
              <a:t>l</a:t>
            </a:r>
            <a:r>
              <a:rPr lang="en-US" sz="2400" dirty="0" smtClean="0"/>
              <a:t>e Professional, Best Professional in Software Architecture, </a:t>
            </a:r>
            <a:r>
              <a:rPr lang="ru-RU" sz="2400" dirty="0" smtClean="0"/>
              <a:t>кандидат технических наук.</a:t>
            </a:r>
            <a:r>
              <a:rPr lang="en-US" sz="2400" dirty="0" smtClean="0"/>
              <a:t> </a:t>
            </a:r>
            <a:endParaRPr lang="ru-RU" sz="2400" dirty="0" smtClean="0"/>
          </a:p>
          <a:p>
            <a:pPr marL="457200" indent="-457200">
              <a:buFont typeface="+mj-lt"/>
              <a:buAutoNum type="arabicPeriod"/>
            </a:pPr>
            <a:r>
              <a:rPr lang="ru-RU" sz="2400" b="1" dirty="0" smtClean="0"/>
              <a:t>Михаил Галушко</a:t>
            </a:r>
            <a:r>
              <a:rPr lang="ru-RU" sz="2400" dirty="0" smtClean="0"/>
              <a:t>, со-основатель </a:t>
            </a:r>
            <a:r>
              <a:rPr lang="en-US" sz="2400" dirty="0" smtClean="0"/>
              <a:t>DevRain Solutions, </a:t>
            </a:r>
            <a:r>
              <a:rPr lang="en-US" sz="2400" dirty="0"/>
              <a:t>Microsoft Most Valuable </a:t>
            </a:r>
            <a:r>
              <a:rPr lang="en-US" sz="2400" dirty="0" smtClean="0"/>
              <a:t>Professional.</a:t>
            </a:r>
          </a:p>
          <a:p>
            <a:pPr marL="457200" indent="-457200">
              <a:buFont typeface="+mj-lt"/>
              <a:buAutoNum type="arabicPeriod"/>
            </a:pPr>
            <a:r>
              <a:rPr lang="ru-RU" sz="2400" dirty="0" smtClean="0"/>
              <a:t>Дизайнер, 2 разработчика.</a:t>
            </a:r>
          </a:p>
          <a:p>
            <a:pPr marL="457200" indent="-457200">
              <a:buFont typeface="+mj-lt"/>
              <a:buAutoNum type="arabicPeriod"/>
            </a:pPr>
            <a:r>
              <a:rPr lang="ru-RU" sz="2400" dirty="0" smtClean="0"/>
              <a:t>5 сотрудников.</a:t>
            </a:r>
          </a:p>
        </p:txBody>
      </p:sp>
      <p:sp>
        <p:nvSpPr>
          <p:cNvPr id="3" name="Title 2"/>
          <p:cNvSpPr>
            <a:spLocks noGrp="1"/>
          </p:cNvSpPr>
          <p:nvPr>
            <p:ph type="title"/>
          </p:nvPr>
        </p:nvSpPr>
        <p:spPr/>
        <p:txBody>
          <a:bodyPr/>
          <a:lstStyle/>
          <a:p>
            <a:r>
              <a:rPr lang="uk-UA" dirty="0" smtClean="0"/>
              <a:t>Команда</a:t>
            </a:r>
            <a:endParaRPr lang="en-US" dirty="0"/>
          </a:p>
        </p:txBody>
      </p:sp>
    </p:spTree>
    <p:extLst>
      <p:ext uri="{BB962C8B-B14F-4D97-AF65-F5344CB8AC3E}">
        <p14:creationId xmlns:p14="http://schemas.microsoft.com/office/powerpoint/2010/main" val="27689098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4"/>
            <a:ext cx="8441601" cy="3582832"/>
          </a:xfrm>
        </p:spPr>
        <p:txBody>
          <a:bodyPr/>
          <a:lstStyle/>
          <a:p>
            <a:pPr marL="457200" indent="-457200">
              <a:buFont typeface="+mj-lt"/>
              <a:buAutoNum type="arabicPeriod"/>
            </a:pPr>
            <a:r>
              <a:rPr lang="ru-RU" sz="2800" dirty="0" smtClean="0"/>
              <a:t>Количество активных доноров: 3000 до конца 2015 года, 10 000 - за 3 года.</a:t>
            </a:r>
          </a:p>
          <a:p>
            <a:pPr marL="457200" indent="-457200">
              <a:buFont typeface="+mj-lt"/>
              <a:buAutoNum type="arabicPeriod"/>
            </a:pPr>
            <a:r>
              <a:rPr lang="ru-RU" sz="2800" dirty="0" smtClean="0"/>
              <a:t>Активность доноров: на уровне 70-80%.</a:t>
            </a:r>
          </a:p>
          <a:p>
            <a:pPr marL="457200" indent="-457200">
              <a:buFont typeface="+mj-lt"/>
              <a:buAutoNum type="arabicPeriod"/>
            </a:pPr>
            <a:r>
              <a:rPr lang="ru-RU" sz="2800" dirty="0" smtClean="0"/>
              <a:t>Уменьшение количества утилизированной крови на 10% до конца 2015 года, на 25-30% - за 3 года и на 60% - за 5 лет.</a:t>
            </a:r>
          </a:p>
          <a:p>
            <a:pPr marL="457200" indent="-457200">
              <a:buFont typeface="+mj-lt"/>
              <a:buAutoNum type="arabicPeriod"/>
            </a:pPr>
            <a:r>
              <a:rPr lang="ru-RU" sz="2800" dirty="0"/>
              <a:t>Финансовый </a:t>
            </a:r>
            <a:r>
              <a:rPr lang="ru-RU" sz="2800" dirty="0" smtClean="0"/>
              <a:t>прогноз: </a:t>
            </a:r>
          </a:p>
          <a:p>
            <a:pPr marL="457200" indent="-457200">
              <a:buFont typeface="+mj-lt"/>
              <a:buAutoNum type="arabicPeriod"/>
            </a:pPr>
            <a:endParaRPr lang="ru-RU" sz="2800" dirty="0"/>
          </a:p>
        </p:txBody>
      </p:sp>
      <p:sp>
        <p:nvSpPr>
          <p:cNvPr id="3" name="Title 2"/>
          <p:cNvSpPr>
            <a:spLocks noGrp="1"/>
          </p:cNvSpPr>
          <p:nvPr>
            <p:ph type="title"/>
          </p:nvPr>
        </p:nvSpPr>
        <p:spPr/>
        <p:txBody>
          <a:bodyPr/>
          <a:lstStyle/>
          <a:p>
            <a:r>
              <a:rPr lang="ru-RU" dirty="0" smtClean="0"/>
              <a:t>Ключевые метрики проекта</a:t>
            </a:r>
            <a:endParaRPr lang="en-US" dirty="0"/>
          </a:p>
        </p:txBody>
      </p:sp>
    </p:spTree>
    <p:extLst>
      <p:ext uri="{BB962C8B-B14F-4D97-AF65-F5344CB8AC3E}">
        <p14:creationId xmlns:p14="http://schemas.microsoft.com/office/powerpoint/2010/main" val="247691339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572</Words>
  <Application>Microsoft Office PowerPoint</Application>
  <PresentationFormat>On-screen Show (16:9)</PresentationFormat>
  <Paragraphs>62</Paragraphs>
  <Slides>12</Slides>
  <Notes>0</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Segoe</vt:lpstr>
      <vt:lpstr>Segoe UI</vt:lpstr>
      <vt:lpstr>Segoe UI Light</vt:lpstr>
      <vt:lpstr>Segoe ui light (Headings)</vt:lpstr>
      <vt:lpstr>Wingdings</vt:lpstr>
      <vt:lpstr>Titles &amp; Breakers</vt:lpstr>
      <vt:lpstr>Generic Content</vt:lpstr>
      <vt:lpstr>ДонорUA Всеукраинский реестр доноров Украины</vt:lpstr>
      <vt:lpstr>Проблемы</vt:lpstr>
      <vt:lpstr>Решение</vt:lpstr>
      <vt:lpstr>Бизнес модель</vt:lpstr>
      <vt:lpstr>PowerPoint Presentation</vt:lpstr>
      <vt:lpstr>Маркетинг стратегия</vt:lpstr>
      <vt:lpstr>Конкуренты</vt:lpstr>
      <vt:lpstr>Команда</vt:lpstr>
      <vt:lpstr>Ключевые метрики проекта</vt:lpstr>
      <vt:lpstr>Статус готовности продукта</vt:lpstr>
      <vt:lpstr>Достижения</vt:lpstr>
      <vt:lpstr>Вопросы?</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2014-11-11T20:55:08Z</dcterms:created>
  <dcterms:modified xsi:type="dcterms:W3CDTF">2015-04-23T14:28:05Z</dcterms:modified>
</cp:coreProperties>
</file>